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258" r:id="rId3"/>
    <p:sldId id="260" r:id="rId4"/>
    <p:sldId id="265" r:id="rId5"/>
    <p:sldId id="267" r:id="rId6"/>
    <p:sldId id="266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352" r:id="rId22"/>
    <p:sldId id="294" r:id="rId23"/>
    <p:sldId id="285" r:id="rId24"/>
    <p:sldId id="286" r:id="rId25"/>
    <p:sldId id="288" r:id="rId26"/>
    <p:sldId id="289" r:id="rId27"/>
    <p:sldId id="290" r:id="rId28"/>
    <p:sldId id="291" r:id="rId29"/>
    <p:sldId id="293" r:id="rId30"/>
    <p:sldId id="284" r:id="rId31"/>
    <p:sldId id="295" r:id="rId32"/>
    <p:sldId id="296" r:id="rId33"/>
    <p:sldId id="298" r:id="rId34"/>
    <p:sldId id="299" r:id="rId35"/>
    <p:sldId id="303" r:id="rId36"/>
    <p:sldId id="301" r:id="rId37"/>
    <p:sldId id="300" r:id="rId38"/>
    <p:sldId id="30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5" r:id="rId50"/>
    <p:sldId id="318" r:id="rId51"/>
    <p:sldId id="319" r:id="rId52"/>
    <p:sldId id="322" r:id="rId53"/>
    <p:sldId id="323" r:id="rId54"/>
    <p:sldId id="326" r:id="rId55"/>
    <p:sldId id="321" r:id="rId56"/>
    <p:sldId id="329" r:id="rId57"/>
    <p:sldId id="327" r:id="rId58"/>
    <p:sldId id="328" r:id="rId59"/>
    <p:sldId id="330" r:id="rId60"/>
    <p:sldId id="331" r:id="rId61"/>
    <p:sldId id="332" r:id="rId62"/>
    <p:sldId id="333" r:id="rId63"/>
    <p:sldId id="350" r:id="rId64"/>
    <p:sldId id="351" r:id="rId65"/>
    <p:sldId id="349" r:id="rId66"/>
    <p:sldId id="334" r:id="rId67"/>
    <p:sldId id="335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5" r:id="rId76"/>
    <p:sldId id="346" r:id="rId77"/>
    <p:sldId id="347" r:id="rId7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E550A5-92C8-4079-B7E1-C92889467ADC}">
          <p14:sldIdLst>
            <p14:sldId id="256"/>
            <p14:sldId id="258"/>
            <p14:sldId id="260"/>
            <p14:sldId id="265"/>
            <p14:sldId id="267"/>
            <p14:sldId id="266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52"/>
            <p14:sldId id="294"/>
            <p14:sldId id="285"/>
            <p14:sldId id="286"/>
            <p14:sldId id="288"/>
            <p14:sldId id="289"/>
            <p14:sldId id="290"/>
            <p14:sldId id="291"/>
            <p14:sldId id="293"/>
            <p14:sldId id="284"/>
            <p14:sldId id="295"/>
            <p14:sldId id="296"/>
            <p14:sldId id="298"/>
            <p14:sldId id="299"/>
            <p14:sldId id="303"/>
            <p14:sldId id="301"/>
            <p14:sldId id="300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8"/>
            <p14:sldId id="319"/>
            <p14:sldId id="322"/>
            <p14:sldId id="323"/>
            <p14:sldId id="326"/>
            <p14:sldId id="321"/>
            <p14:sldId id="329"/>
            <p14:sldId id="327"/>
            <p14:sldId id="328"/>
            <p14:sldId id="330"/>
            <p14:sldId id="331"/>
            <p14:sldId id="332"/>
            <p14:sldId id="333"/>
            <p14:sldId id="350"/>
            <p14:sldId id="351"/>
            <p14:sldId id="349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F4F"/>
    <a:srgbClr val="5E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59181" autoAdjust="0"/>
  </p:normalViewPr>
  <p:slideViewPr>
    <p:cSldViewPr snapToGrid="0">
      <p:cViewPr varScale="1">
        <p:scale>
          <a:sx n="76" d="100"/>
          <a:sy n="76" d="100"/>
        </p:scale>
        <p:origin x="2640" y="90"/>
      </p:cViewPr>
      <p:guideLst>
        <p:guide orient="horz" pos="170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EE22-DC65-42CE-8751-374150C63CBC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F7DC-7237-4649-A0EE-0C7270818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43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500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1-Fournir de la documentation et outils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permettant de faire face à une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dégradée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rupture de la normalité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(catastrophes naturelles, perte du domicile, menace de l'intégrité physique … ), Fournir des informations relatives aux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premiers secours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sécurisation et d'organisation pour le cadre familial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proche.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Fournir de la documentation et des outils facilitant et sécurisant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survie en milieu naturel ou urbain.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 de la documentation sur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l’art d’utiliser la nature au quotidien.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Fournir de la documentation sur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fr-FR" sz="936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-tech et l'art de subsister avec des ressources limitées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b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99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5 super catégories:  </a:t>
            </a:r>
            <a:r>
              <a:rPr lang="fr-FR" b="0" i="0" dirty="0"/>
              <a:t>Démarrage / 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trousse de survie / </a:t>
            </a:r>
            <a:r>
              <a:rPr lang="fr-FR" b="0" i="0" dirty="0">
                <a:effectLst/>
              </a:rPr>
              <a:t>Compétences /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Eau et alimentation / </a:t>
            </a:r>
            <a:r>
              <a:rPr lang="fr-FR" b="0" i="0" dirty="0">
                <a:effectLst/>
              </a:rPr>
              <a:t>Matériel</a:t>
            </a:r>
          </a:p>
          <a:p>
            <a:pPr marL="171450" indent="-171450">
              <a:buFontTx/>
              <a:buChar char="-"/>
            </a:pPr>
            <a:endParaRPr lang="fr-FR" b="1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fr-FR" b="1" dirty="0">
                <a:effectLst/>
              </a:rPr>
              <a:t>EX </a:t>
            </a:r>
            <a:r>
              <a:rPr lang="fr-FR" b="0" dirty="0">
                <a:effectLst/>
              </a:rPr>
              <a:t>: Premiers Secours / Sac de survie / Filtration de l’eau l’eau / faire du feu / production de l’électricité …</a:t>
            </a:r>
            <a:br>
              <a:rPr lang="fr-FR" b="0" dirty="0">
                <a:effectLst/>
              </a:rPr>
            </a:br>
            <a:r>
              <a:rPr lang="fr-FR" b="0" dirty="0">
                <a:effectLst/>
              </a:rPr>
              <a:t>…</a:t>
            </a:r>
          </a:p>
          <a:p>
            <a:pPr rtl="0"/>
            <a:endParaRPr lang="fr-FR" b="0" dirty="0">
              <a:effectLst/>
            </a:endParaRP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marL="171450" marR="0" lvl="0" indent="-17145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b="0" dirty="0">
              <a:effectLst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02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 Création d’une Liste de contact </a:t>
            </a:r>
            <a:r>
              <a:rPr lang="fr-FR" dirty="0"/>
              <a:t>préalablement renseignée (dont 114)</a:t>
            </a:r>
          </a:p>
          <a:p>
            <a:endParaRPr lang="fr-FR" dirty="0"/>
          </a:p>
          <a:p>
            <a:r>
              <a:rPr lang="fr-FR" b="1" dirty="0"/>
              <a:t>- Message contenant : </a:t>
            </a:r>
            <a:r>
              <a:rPr lang="fr-FR" dirty="0"/>
              <a:t>coordonnées + message perso +Géolocalisation +  lien google </a:t>
            </a:r>
            <a:r>
              <a:rPr lang="fr-FR" dirty="0" err="1"/>
              <a:t>maps</a:t>
            </a:r>
            <a:endParaRPr lang="fr-FR" dirty="0"/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réseaux satellitaires des GNSS supportés par le téléphone (GPS, GLONASS, BEIDOU, GALILEO) </a:t>
            </a: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3m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Triangulation via les relais GSM en cas de faible couverture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Envoi via le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GSM dans la bande des 900 – 1800 mhz largement diffusée dans le monde et qui couvre 95% de la surface du territoire français.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L'application proposera une boussole qui s'appuiera sur le magnétomètre du téléphone ainsi qu'un GPS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51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lampe torche facilement accessible qui utilisera le flash LED du smartphone.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Elle offrira une grande visibilité sur une portée conséquente.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477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particularités.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Conserver l’acuité oculaire dans l'obscurité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Être invisible par les animaux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Préserver la batterie (réglable)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297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Conserver l’acuité oculaire dans l'obscurité (explique) (aveuglement et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readaptation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-Invisibilité aux animaux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-Conservation de la batterie (réglable)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87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-Idem</a:t>
            </a:r>
          </a:p>
          <a:p>
            <a:endParaRPr lang="fr-FR" b="1" dirty="0"/>
          </a:p>
          <a:p>
            <a:r>
              <a:rPr lang="fr-FR" b="1" dirty="0"/>
              <a:t>- Baisse de conso de 90 %</a:t>
            </a:r>
          </a:p>
          <a:p>
            <a:endParaRPr lang="fr-FR" dirty="0"/>
          </a:p>
          <a:p>
            <a:r>
              <a:rPr lang="fr-FR" b="1" dirty="0"/>
              <a:t>- Images filtrées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704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part sa destination, Il est primordial que l'application puisse être utilisée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sans nécessiter une connexion au réseau. </a:t>
            </a:r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doit pouvoir être fonctionnelle dans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lieux reculés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ou dans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situation ou le réseau est détérioré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(catastrophes naturelles,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blocage politique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Cependant, afin de pouvoir assurer un contenu de qualité, et de plus en plus riche, l'application pourra selon la volonté de l'utilisateur se connecter à l'API du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se synchroniser et télécharger les nouveaux contenus de façon persistante sur le téléphone.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199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Casser les codes</a:t>
            </a:r>
          </a:p>
          <a:p>
            <a:endParaRPr lang="fr-FR" b="1" dirty="0"/>
          </a:p>
          <a:p>
            <a:r>
              <a:rPr lang="fr-FR" b="1" dirty="0"/>
              <a:t>Travail sur l’</a:t>
            </a:r>
            <a:r>
              <a:rPr lang="fr-FR" b="1" dirty="0" err="1"/>
              <a:t>identée</a:t>
            </a:r>
            <a:r>
              <a:rPr lang="fr-FR" b="1" dirty="0"/>
              <a:t> et la charte graphique</a:t>
            </a:r>
          </a:p>
          <a:p>
            <a:endParaRPr lang="fr-FR" b="1" dirty="0"/>
          </a:p>
          <a:p>
            <a:r>
              <a:rPr lang="fr-FR" b="1" dirty="0"/>
              <a:t>Minimaliste et concentrée sur l’expérience utilisateur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35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m’a amené au développement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503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librairies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vectoriels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Implémentation de l’ombre / synchro avec des booléens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923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Travail sur l’ergonomie </a:t>
            </a:r>
            <a:r>
              <a:rPr lang="fr-FR" b="0" dirty="0"/>
              <a:t>(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one-</a:t>
            </a:r>
            <a:r>
              <a:rPr lang="fr-FR" sz="936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handed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UI)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Arborescence peu profonde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clics max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Travail sur la lumière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Utilisation massive de </a:t>
            </a:r>
            <a:r>
              <a:rPr lang="fr-FR" sz="936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pictos</a:t>
            </a:r>
            <a:endParaRPr lang="fr-FR" sz="936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b="0" dirty="0"/>
          </a:p>
          <a:p>
            <a:endParaRPr lang="fr-F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617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Représenter sans origine unique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856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Typologies /</a:t>
            </a:r>
            <a:r>
              <a:rPr lang="fr-FR" dirty="0" err="1"/>
              <a:t>probibilité</a:t>
            </a:r>
            <a:endParaRPr lang="fr-FR" dirty="0"/>
          </a:p>
          <a:p>
            <a:endParaRPr lang="fr-FR" dirty="0"/>
          </a:p>
          <a:p>
            <a:r>
              <a:rPr lang="fr-FR" dirty="0"/>
              <a:t>Cas probables, presque tt f°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6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MAQUETTAGE ET GRAPHISMES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Photoshop et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illustrator</a:t>
            </a: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: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Studio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CMS : 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</a:t>
            </a: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 :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Environnement d’</a:t>
            </a:r>
            <a:r>
              <a:rPr lang="fr-FR" sz="936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éxécution</a:t>
            </a: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(utilise moteur javascript)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VERSIONING ET GESTION DE PROJET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logiciel de gestion de versions décentralisé.</a:t>
            </a:r>
            <a:endParaRPr lang="fr-FR" dirty="0">
              <a:effectLst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outil de gestion de projet en ligne.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 ET BACK-OFFICE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effectLst/>
              </a:rPr>
              <a:t>Api </a:t>
            </a:r>
            <a:r>
              <a:rPr lang="fr-FR" b="1" dirty="0" err="1">
                <a:effectLst/>
              </a:rPr>
              <a:t>Rest</a:t>
            </a:r>
            <a:r>
              <a:rPr lang="fr-FR" b="1" dirty="0">
                <a:effectLst/>
              </a:rPr>
              <a:t> : </a:t>
            </a:r>
            <a:r>
              <a:rPr lang="fr-FR" b="0" dirty="0">
                <a:effectLst/>
              </a:rPr>
              <a:t>WordPress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effectLst/>
              </a:rPr>
              <a:t>Système de Gestion de Base de Données : </a:t>
            </a:r>
            <a:r>
              <a:rPr lang="fr-FR" b="0" dirty="0">
                <a:effectLst/>
              </a:rPr>
              <a:t>MySQL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Node.js est un environnement d’exécution qui utilise</a:t>
            </a: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moteur JavaScript (un programme logiciel qui interprète</a:t>
            </a: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exécute du code en langage JavaScript).</a:t>
            </a: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781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836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PO + vue</a:t>
            </a:r>
          </a:p>
          <a:p>
            <a:endParaRPr lang="fr-FR" dirty="0"/>
          </a:p>
          <a:p>
            <a:r>
              <a:rPr lang="fr-FR" dirty="0"/>
              <a:t>2 objets en attributs</a:t>
            </a:r>
          </a:p>
          <a:p>
            <a:endParaRPr lang="fr-FR" dirty="0"/>
          </a:p>
          <a:p>
            <a:r>
              <a:rPr lang="fr-FR" dirty="0"/>
              <a:t>Une </a:t>
            </a:r>
            <a:r>
              <a:rPr lang="fr-FR" dirty="0" err="1"/>
              <a:t>methode</a:t>
            </a:r>
            <a:r>
              <a:rPr lang="fr-FR" dirty="0"/>
              <a:t> </a:t>
            </a:r>
            <a:r>
              <a:rPr lang="fr-FR" dirty="0" err="1"/>
              <a:t>render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098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26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Présenter les zones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Présenter </a:t>
            </a:r>
            <a:r>
              <a:rPr lang="fr-FR" sz="936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Faire une boucle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une bibliothèque de gestion d’état pour application, il propose un store gérant un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etat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de l’application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Circuler des données entre les composants / flux jusqu’à présent réservé au système parents-&gt;enfant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812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69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DUT Génie biologique Génie de l’environnement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08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021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404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780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Home : contient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88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Home : contient documentation très solide  (</a:t>
            </a:r>
            <a:r>
              <a:rPr lang="fr-FR" dirty="0" err="1"/>
              <a:t>Enpoints</a:t>
            </a:r>
            <a:r>
              <a:rPr lang="fr-FR" dirty="0"/>
              <a:t> de l’api, schémas </a:t>
            </a:r>
            <a:r>
              <a:rPr lang="fr-FR" dirty="0" err="1"/>
              <a:t>etc</a:t>
            </a:r>
            <a:r>
              <a:rPr lang="fr-FR" dirty="0"/>
              <a:t> …)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156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Plugins pour limiter l’édition</a:t>
            </a:r>
          </a:p>
          <a:p>
            <a:r>
              <a:rPr lang="fr-FR" dirty="0"/>
              <a:t>Pas de connaissances techniques, pas de MAJ app (voir </a:t>
            </a:r>
            <a:r>
              <a:rPr lang="fr-FR" dirty="0" err="1"/>
              <a:t>legende</a:t>
            </a:r>
            <a:r>
              <a:rPr lang="fr-FR" dirty="0"/>
              <a:t> </a:t>
            </a:r>
            <a:r>
              <a:rPr lang="fr-FR" dirty="0" err="1"/>
              <a:t>syncro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927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exige des conditions de confidentialité exceptionnelles.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Prévue pour être utilisable dans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contextes d'instabilité politique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devra offrir à ses utilisateurs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anonymat absolu.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enquête sur un public ciblé =&gt; plusieurs mesures ont été prises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L'application 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proposera pas de création de compte utilisateur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Pas de confiance possible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n'utilisera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services tiers 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 envoi de données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 sera fait outre les requêtes faites à l''API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demander le nouveau contenu.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 de contact sera propre à l'application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ne sera pas partagée.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779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Renommage du compte « ADMIN ».</a:t>
            </a: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 du mot de passe en base de donnée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MD5 -&gt;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insuffisance de la taille de l'empreinte (128bits)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Must-Use Plugin -&gt;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non supprimable depuis l’interface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Protocole sécurisé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 (chiffré en SSL)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Rajouter cours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937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serveur web est un serveur « LAMP » (Linux, Apache, MySQL, PHP)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API REST (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REpresentational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Transfer) permet d'échanger via le protocole HTTP avec un serveur en utilisant le formatage JSON (JavaScript Object Notation). Elle fournit des « 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endpoints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spécifiques matérialisés par des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lesquelles ont peut effectuer des requêtes.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L'API REST renvoie les articles sous forme de contenu HTML, incompatible avec l’application développée en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Native. Le contenu HTML est parcouru, cartographié et converti en JSON. Il est ensuite stocké sur la mémoire du téléphone. </a:t>
            </a:r>
            <a:endParaRPr lang="fr-FR" dirty="0">
              <a:effectLst/>
            </a:endParaRPr>
          </a:p>
          <a:p>
            <a:pPr rtl="0"/>
            <a:endParaRPr lang="fr-FR" dirty="0">
              <a:effectLst/>
            </a:endParaRPr>
          </a:p>
          <a:p>
            <a:pPr rtl="0"/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Afin d'afficher le contenu, le JSON est à son tour parcouru pour renvoyer du JSX une extension syntaxique de JavaScript d'autant plus spécifique en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-Native où les balises HTML n'existent pas.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4094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me suis spécialisé dans la communication pour l’environnement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652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0857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073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Choix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spécifique server ou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native: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Base de donnée non relationnelle, profite pas du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sgbd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donc méthodes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tous les cas /  Coût d’apprentissage trop élevé</a:t>
            </a:r>
          </a:p>
          <a:p>
            <a:pPr marL="171450" indent="-171450" rtl="0">
              <a:buFontTx/>
              <a:buChar char="-"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Impossible de généraliser la bibliothèque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pour d’autres projets</a:t>
            </a:r>
          </a:p>
          <a:p>
            <a:pPr marL="171450" indent="-171450" rtl="0">
              <a:buFontTx/>
              <a:buChar char="-"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tous les cas, obligation de parcourir le JSON pour garder que le nécessaire et le transformer.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089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65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703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478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37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2354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549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41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parallèle, je travaillais dans des association d’Education à l’environnement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8535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21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3941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140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929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419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5851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969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88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7184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58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J’en suis venu au web par le biais d’une webradio internationale de jazz que j’avais créé.  Je suis arrivé à l’adrar.</a:t>
            </a:r>
          </a:p>
          <a:p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3607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5392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674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4429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3566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4958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8185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5393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2101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432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objectifs ont été atteints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conception rigoureuse du cahier des charges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validé par l'entreprise,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 prévisionnel précis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une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méthode de travail réactive de type "Agile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ont permis de livrer l'application et son back-office dans les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 escomptées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Pérenniser :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Administration facilitée, code largement commenté, Documentation fournie</a:t>
            </a: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Réunion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(prés, évolutions, plan de suivi, formation)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Déploiement en 2 étapes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choix de la langue Français / Anglais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 burger en Accordéon par super catégories.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Intégration d'un module de recherche par mot clef / étiquette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Choix entre une synchronisation manuelle et/ou automatique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d'une prévision météo journalière effectuée sur la base du baromètre ou de donnée d'APIs.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Optimisation du contrôleur (algorithme de traduction côté serveur)???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06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945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expérience professionnelle et humaine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particulièrement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enrichissante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confiance et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l'autonomie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m'ont été accordées m'ont permis d'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expérimenter l'étendue d'un projet.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avec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a été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stimulant, la technologie fourmille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communauté est active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on peut encore ressentir une certaine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instabilité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dynamisme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 son utilisation très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intéressante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 lignes de code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300h de travail 500h supplémentaires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futurs packages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boutons, radial menu, ombres internes,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wpSync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Merci de votre attention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466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Patte Blanche :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entreprise à mission : défini statutairement une mission en dehors du but lucratif </a:t>
            </a:r>
          </a:p>
          <a:p>
            <a:endParaRPr lang="fr-FR" sz="936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Agence de communication spécialisée en développement durable et Responsabilité Sociétale des Entreprises</a:t>
            </a:r>
          </a:p>
          <a:p>
            <a:endParaRPr lang="fr-FR" sz="936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Tous deux engagés dans la transition sociétale (économie collaborative, sobriété vis-à-vis des ressources, </a:t>
            </a:r>
            <a:r>
              <a:rPr lang="fr-FR" sz="936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tech, Résilience..)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90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 Période de transition </a:t>
            </a:r>
            <a:r>
              <a:rPr lang="fr-FR" dirty="0"/>
              <a:t>: </a:t>
            </a:r>
            <a:r>
              <a:rPr lang="fr-FR" b="1" dirty="0"/>
              <a:t>défis environnementaux, sociétaux</a:t>
            </a:r>
          </a:p>
          <a:p>
            <a:pPr marL="171450" indent="-171450">
              <a:buFontTx/>
              <a:buChar char="-"/>
            </a:pPr>
            <a:r>
              <a:rPr lang="fr-FR" dirty="0"/>
              <a:t>Nous subissons, et subirons des </a:t>
            </a:r>
            <a:r>
              <a:rPr lang="fr-FR" b="1" dirty="0"/>
              <a:t>perturbations</a:t>
            </a:r>
            <a:r>
              <a:rPr lang="fr-FR" dirty="0"/>
              <a:t>, tant sur le plan environnemental que politique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C'est dans ce contexte que la notion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 résilience »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 son sens. C'est la capacité d'un organisme, d'une espèce ou d'un système à surmonter l'altération de son environnement.  -- </a:t>
            </a:r>
            <a:r>
              <a:rPr lang="fr-FR" dirty="0"/>
              <a:t>Innée, Essentielle, Améliorable --</a:t>
            </a:r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s'inscrit dans ce contexte de résilience, au sens large. Cette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 application de survie »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pour vocation de permettre à ses utilisateurs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gagner en compétence et en résilience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fournira des ressources permettant de faire face à des situations variées.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Elle proposera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"guide de survie" hors ligne et synchronisable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que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outils variés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d' "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mobile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répond aux exigences d'un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 embarqué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elle fonctionne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hors-réseaux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permet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d’interagir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l'utilisateur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capteurs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multiplateforme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attention à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l’Expérience utilisateur 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Backoffice WordPress pour une édition simple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contenu du guide.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60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CC193-D28F-42FA-ABDB-F282294F9FCF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9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AFB-1941-4B06-AF5A-3B10C3304ACC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48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1589-25DA-475D-A154-74F48B00C2ED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90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9E3E-3AC8-4477-9218-E2030B0CDC0F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88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6A941-10F2-4174-8FCD-2B75372E4AA9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013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FB21-4F66-4D1E-B114-81D3EDB22A20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9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3340-3EE5-4A23-9D64-4B83E8896284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95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2468-F611-4D76-90A1-474FCE040CEF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88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0DD-1770-4A6F-AA30-06431D870418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532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68FC-36C0-4027-BED5-E6B669DD3BCB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476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2BB3-723B-44EB-B76E-08BB66ADC940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905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28129-2100-4B78-9D3D-6E4684EB25EB}" type="datetime1">
              <a:rPr lang="fr-FR" smtClean="0"/>
              <a:t>10/03/2020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3"/><Relationship Id="rId11" Type="http://schemas.openxmlformats.org/officeDocument/2006/relationships/image" Target="../media/image3.png"/><Relationship Id="rId5" Type="http://schemas.openxmlformats.org/officeDocument/2006/relationships/audio" Target="NULL" TargetMode="External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26" Type="http://schemas.openxmlformats.org/officeDocument/2006/relationships/image" Target="../media/image71.sv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svg"/><Relationship Id="rId42" Type="http://schemas.openxmlformats.org/officeDocument/2006/relationships/image" Target="../media/image87.svg"/><Relationship Id="rId47" Type="http://schemas.openxmlformats.org/officeDocument/2006/relationships/image" Target="../media/image9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sv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24" Type="http://schemas.openxmlformats.org/officeDocument/2006/relationships/image" Target="../media/image69.svg"/><Relationship Id="rId32" Type="http://schemas.openxmlformats.org/officeDocument/2006/relationships/image" Target="../media/image77.svg"/><Relationship Id="rId37" Type="http://schemas.openxmlformats.org/officeDocument/2006/relationships/image" Target="../media/image82.png"/><Relationship Id="rId40" Type="http://schemas.openxmlformats.org/officeDocument/2006/relationships/image" Target="../media/image85.svg"/><Relationship Id="rId45" Type="http://schemas.openxmlformats.org/officeDocument/2006/relationships/image" Target="../media/image8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svg"/><Relationship Id="rId36" Type="http://schemas.openxmlformats.org/officeDocument/2006/relationships/image" Target="../media/image81.sv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4" Type="http://schemas.microsoft.com/office/2007/relationships/hdphoto" Target="../media/hdphoto1.wdp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Relationship Id="rId22" Type="http://schemas.openxmlformats.org/officeDocument/2006/relationships/image" Target="../media/image67.svg"/><Relationship Id="rId27" Type="http://schemas.openxmlformats.org/officeDocument/2006/relationships/image" Target="../media/image72.png"/><Relationship Id="rId30" Type="http://schemas.openxmlformats.org/officeDocument/2006/relationships/image" Target="../media/image75.sv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microsoft.com/office/2007/relationships/hdphoto" Target="../media/hdphoto3.wdp"/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svg"/><Relationship Id="rId46" Type="http://schemas.microsoft.com/office/2007/relationships/hdphoto" Target="../media/hdphoto2.wdp"/><Relationship Id="rId20" Type="http://schemas.openxmlformats.org/officeDocument/2006/relationships/image" Target="../media/image65.svg"/><Relationship Id="rId41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1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11" Type="http://schemas.openxmlformats.org/officeDocument/2006/relationships/image" Target="../media/image127.sv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10" Type="http://schemas.openxmlformats.org/officeDocument/2006/relationships/image" Target="../media/image135.svg"/><Relationship Id="rId4" Type="http://schemas.openxmlformats.org/officeDocument/2006/relationships/image" Target="../media/image129.svg"/><Relationship Id="rId9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svg"/><Relationship Id="rId5" Type="http://schemas.openxmlformats.org/officeDocument/2006/relationships/image" Target="../media/image159.svg"/><Relationship Id="rId15" Type="http://schemas.openxmlformats.org/officeDocument/2006/relationships/image" Target="../media/image114.sv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280-jeux">
            <a:hlinkClick r:id="" action="ppaction://media"/>
            <a:extLst>
              <a:ext uri="{FF2B5EF4-FFF2-40B4-BE49-F238E27FC236}">
                <a16:creationId xmlns:a16="http://schemas.microsoft.com/office/drawing/2014/main" id="{C356CCAA-17C0-46EB-B22A-F15070395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lum bright="1000"/>
          </a:blip>
          <a:stretch>
            <a:fillRect/>
          </a:stretch>
        </p:blipFill>
        <p:spPr>
          <a:xfrm>
            <a:off x="0" y="1495232"/>
            <a:ext cx="9144000" cy="2819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3849AE-3979-4820-840C-7B448F4410E8}"/>
              </a:ext>
            </a:extLst>
          </p:cNvPr>
          <p:cNvSpPr/>
          <p:nvPr/>
        </p:nvSpPr>
        <p:spPr>
          <a:xfrm>
            <a:off x="-199504" y="1278759"/>
            <a:ext cx="9961418" cy="334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300-2">
            <a:hlinkClick r:id="" action="ppaction://media"/>
            <a:extLst>
              <a:ext uri="{FF2B5EF4-FFF2-40B4-BE49-F238E27FC236}">
                <a16:creationId xmlns:a16="http://schemas.microsoft.com/office/drawing/2014/main" id="{3216B383-C913-483D-9D9C-BF73BDFB85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lum bright="2000"/>
          </a:blip>
          <a:stretch>
            <a:fillRect/>
          </a:stretch>
        </p:blipFill>
        <p:spPr>
          <a:xfrm>
            <a:off x="3721252" y="2091055"/>
            <a:ext cx="1701497" cy="172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C3737-AE54-4475-B8A8-94D6AF886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82" y="2181037"/>
            <a:ext cx="1784843" cy="1784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1FA60-E4BB-4DE9-B97B-EBD79ADC18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82" y="2181037"/>
            <a:ext cx="1784843" cy="1784843"/>
          </a:xfrm>
          <a:prstGeom prst="rect">
            <a:avLst/>
          </a:prstGeom>
        </p:spPr>
      </p:pic>
      <p:pic>
        <p:nvPicPr>
          <p:cNvPr id="3" name="Twice">
            <a:hlinkClick r:id="" action="ppaction://media"/>
            <a:extLst>
              <a:ext uri="{FF2B5EF4-FFF2-40B4-BE49-F238E27FC236}">
                <a16:creationId xmlns:a16="http://schemas.microsoft.com/office/drawing/2014/main" id="{47385298-2903-4966-8B7A-F0D5D2D9E07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151990.9"/>
                  <p14:fade out="137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7031" y="510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  <p:extLst>
    <p:ext uri="{E180D4A7-C9FB-4DFB-919C-405C955672EB}">
      <p14:showEvtLst xmlns:p14="http://schemas.microsoft.com/office/powerpoint/2010/main">
        <p14:playEvt time="34" objId="4"/>
        <p14:playEvt time="98" objId="2"/>
        <p14:pauseEvt time="11942" objId="2"/>
        <p14:pauseEvt time="11942" objId="4"/>
        <p14:seekEvt time="11942" objId="2" seek="11700"/>
        <p14:resumeEvt time="11942" objId="2"/>
        <p14:seekEvt time="11942" objId="4" seek="11769"/>
        <p14:resumeEvt time="11942" objId="4"/>
        <p14:stopEvt time="13707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5345E-405F-4A7E-989D-87F8F8509E54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OBJECTIFS DU PROJET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80B06A-53B3-44B2-87E2-A1040FFA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025" y="2427383"/>
            <a:ext cx="972000" cy="97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580DFC-798A-4EBF-89DB-7290C81D9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3275" y="2439479"/>
            <a:ext cx="972000" cy="97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8D9D49A-2134-4866-9517-35E57695A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32000" y="2427383"/>
            <a:ext cx="972000" cy="97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66387D7-3DED-457A-B556-173C28F6C3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537925" y="2439479"/>
            <a:ext cx="972000" cy="97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A21B5D-0268-43CC-8C0F-399BF1DE2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130161" y="2391836"/>
            <a:ext cx="972000" cy="972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D1FB2A-CBAB-4739-9E8C-CCFD122E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1226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1F171-5086-4AFF-B73D-293B3F9F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FEB3C-49B5-42F9-8300-A1BD5C5C70ED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30323-830B-4FEF-B559-CB13E5A2FC35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LE GUIDE DE SURVIE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BCF624-5386-40F8-80C4-0F5545C7A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881" y="2725772"/>
            <a:ext cx="648000" cy="64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3A153DE-FE45-478C-8ACD-7033A4CA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1227" y="2725772"/>
            <a:ext cx="648000" cy="64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3FBA6B8-489B-47EB-944E-8A77AF796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12" y="2713038"/>
            <a:ext cx="648000" cy="648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614F693-560D-4CB1-B5E6-665A52ADA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3054" y="2725772"/>
            <a:ext cx="648000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83AFAB2-7999-46A0-8E30-29888E9AC1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80601" y="2713038"/>
            <a:ext cx="648000" cy="64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A2E5A4E-A9FC-4D50-9ABA-F2F1AD6A02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2519" y="2755366"/>
            <a:ext cx="648000" cy="64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B70C265-0D73-4476-8C5F-3D93431A95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00325" y="2725772"/>
            <a:ext cx="648000" cy="64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2A0957-3247-43C4-9B39-416112C8C5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89423" y="278035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58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L’ALERTE SMS GÉOLOCALISÉE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E2D816B-7D57-4560-A47E-B690F82D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2255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BOUSSOLE &amp; GPS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7888" y="1981339"/>
            <a:ext cx="1968223" cy="196822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B2E396-92A2-41AD-8CB1-DE3EEA6E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9376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LAMPE TORCHE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FF0CB6F-2B3A-4962-8647-FC2F0957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05343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LAMPE DISCRÈTE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932E20-6111-464A-93E9-8CFEA03E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73601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1CA660-D216-491E-A838-631F8F33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0"/>
            <a:ext cx="9141298" cy="571500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8CE9C4A-3012-4E75-8191-150F15B0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02575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LE MODE NUIT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98A3DA7-6454-4C5C-8228-D7455C13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32219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SYNCHRONISATION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49C33CC-9295-4FC9-B951-25DFC208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0505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IDENTITE ET CHARTE GRAPHIQUE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B479-CF2A-41B1-91C7-DE19BBA91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60" y="4578199"/>
            <a:ext cx="709918" cy="709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935D4-6FD8-4818-AB16-97DEF10F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91" y="3453623"/>
            <a:ext cx="1298448" cy="1892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4B4AFB-6025-4B5C-AE25-9FC0B3715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43" y="2393486"/>
            <a:ext cx="2310004" cy="322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A31957-7B75-40B8-84FD-6B9A044B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73" y="1722970"/>
            <a:ext cx="2302192" cy="22690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EC365EB-D5AE-49E0-8550-135D1A78540A}"/>
              </a:ext>
            </a:extLst>
          </p:cNvPr>
          <p:cNvSpPr/>
          <p:nvPr/>
        </p:nvSpPr>
        <p:spPr>
          <a:xfrm flipH="1">
            <a:off x="4572000" y="2991001"/>
            <a:ext cx="4572000" cy="2770336"/>
          </a:xfrm>
          <a:prstGeom prst="rect">
            <a:avLst/>
          </a:prstGeom>
          <a:blipFill dpi="0" rotWithShape="1">
            <a:blip r:embed="rId7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158EA4-502C-4FDB-ACF1-58B2C3FA9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4" y="662549"/>
            <a:ext cx="2120842" cy="2120842"/>
          </a:xfrm>
          <a:prstGeom prst="rect">
            <a:avLst/>
          </a:prstGeom>
        </p:spPr>
      </p:pic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A7EAE6D3-F9E1-4869-B523-4256969E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64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180217"/>
            <a:ext cx="5624285" cy="5658954"/>
          </a:xfrm>
        </p:spPr>
      </p:pic>
    </p:spTree>
    <p:extLst>
      <p:ext uri="{BB962C8B-B14F-4D97-AF65-F5344CB8AC3E}">
        <p14:creationId xmlns:p14="http://schemas.microsoft.com/office/powerpoint/2010/main" val="19404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IDENTITE ET CHARTE GRAPHIQUE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22F23A5-80F9-4189-824A-C7A6D55A7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9956" y="3116404"/>
            <a:ext cx="648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F7B414F-92AA-4AE6-9051-719D7B04A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512" y="2175619"/>
            <a:ext cx="648000" cy="64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ED14E45-4BCC-4C60-A1E6-C16CE6A95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182" y="3912852"/>
            <a:ext cx="648000" cy="64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8669AB8-C3EC-48F3-8BC7-8C07B1382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0858" y="2175619"/>
            <a:ext cx="648000" cy="64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9A9998D-EA87-4D69-962A-3EA3777C3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9078" y="3069873"/>
            <a:ext cx="648000" cy="64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DFDE960-1D1B-43B8-BE77-7725E32B28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7182" y="4709300"/>
            <a:ext cx="648000" cy="648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EBDD236-519E-4976-B09F-A7D7A1AD00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92685" y="2175619"/>
            <a:ext cx="648000" cy="64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30245DA-C170-4BFB-A586-205BCACDFD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4512" y="3116404"/>
            <a:ext cx="648000" cy="64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6F91E1-4499-4AA3-9FF7-C71B05239A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4648" y="3840826"/>
            <a:ext cx="648000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EFEAFF8-740F-42FE-B2E7-7407B879DF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92685" y="3069873"/>
            <a:ext cx="648000" cy="648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EFBCC73-968D-4B7D-AAFC-885865E120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69956" y="3908146"/>
            <a:ext cx="648000" cy="648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8915429-4695-4809-ADE6-F484C1CAA8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59054" y="3935964"/>
            <a:ext cx="648000" cy="648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70D39A5-7F78-4842-9D69-C0852AC4346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80858" y="3908146"/>
            <a:ext cx="648000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550EAFB-2021-4BF6-A8E6-415AE93C94A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10031" y="4802400"/>
            <a:ext cx="648000" cy="648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FC93EC3-1A6F-4721-90CA-7B1DD9F8242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256259" y="4743179"/>
            <a:ext cx="648000" cy="648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BBDB240-24A2-4BDE-B274-D932397684C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256259" y="2996404"/>
            <a:ext cx="648000" cy="648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648FCF5-374C-4CB2-9076-959E4DFFBDA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367937" y="4726419"/>
            <a:ext cx="648000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86AF212-3FDC-4F92-B609-D5E87113E5C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314648" y="4735080"/>
            <a:ext cx="648000" cy="648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5FDB9FA1-DFD0-4CDA-9833-EF1CAD12EB0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9956" y="2175619"/>
            <a:ext cx="648000" cy="648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25191C18-2FFB-4F45-9EC6-AB42A64FB7F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359054" y="2230204"/>
            <a:ext cx="648000" cy="6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6CD02F-69A1-4ED1-8CDE-160335558F5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647" y="3120826"/>
            <a:ext cx="2160000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729B8-9703-4C9A-862C-4B5717D2C1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22" y="4284041"/>
            <a:ext cx="216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F99AD2-79DE-486D-B8E0-9E2A46DA21F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22" y="2090597"/>
            <a:ext cx="2160000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65F02D-9E3E-4826-8CDA-5E0CD4DB15DB}"/>
              </a:ext>
            </a:extLst>
          </p:cNvPr>
          <p:cNvSpPr txBox="1"/>
          <p:nvPr/>
        </p:nvSpPr>
        <p:spPr>
          <a:xfrm>
            <a:off x="404512" y="1343876"/>
            <a:ext cx="41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34F4F"/>
                </a:solidFill>
                <a:latin typeface="Proxima Nova Rg" panose="02000506030000020004" pitchFamily="2" charset="0"/>
              </a:rPr>
              <a:t>SafeIcons V 1.0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DADAB3-CD72-4EE6-8906-0A723782C723}"/>
              </a:ext>
            </a:extLst>
          </p:cNvPr>
          <p:cNvSpPr txBox="1"/>
          <p:nvPr/>
        </p:nvSpPr>
        <p:spPr>
          <a:xfrm>
            <a:off x="4985978" y="1343876"/>
            <a:ext cx="41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34F4F"/>
                </a:solidFill>
                <a:latin typeface="Proxima Nova Rg" panose="02000506030000020004" pitchFamily="2" charset="0"/>
              </a:rPr>
              <a:t>Switchy &amp; Pushy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0C017C5D-052D-4EA4-B24E-E65D8B4C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03430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UX / UI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A7EAE6D3-F9E1-4869-B523-4256969E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21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B7EDE-3578-45FB-92CB-34D46A44A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2" y="1250739"/>
            <a:ext cx="2970471" cy="43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22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1E3C3-B3A7-4548-A3E4-ED34544CB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452" y="120298"/>
            <a:ext cx="4715096" cy="6666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8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23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226DE-7D07-42DC-B389-F3B67534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000" y="-242597"/>
            <a:ext cx="4716000" cy="6667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5E239C-9C99-4E69-9715-69A8E19BB881}"/>
              </a:ext>
            </a:extLst>
          </p:cNvPr>
          <p:cNvSpPr txBox="1"/>
          <p:nvPr/>
        </p:nvSpPr>
        <p:spPr>
          <a:xfrm>
            <a:off x="469582" y="9452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6623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24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USE CASES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FFC32-6C0F-4B20-A092-B4096474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93" y="1144732"/>
            <a:ext cx="3291421" cy="43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46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F3268F-F344-4C90-84A1-BEDDCF04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4499" y="-1184488"/>
            <a:ext cx="5715001" cy="8083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25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BF1FB-C724-4DDB-9E9D-E35D7A5F9D78}"/>
              </a:ext>
            </a:extLst>
          </p:cNvPr>
          <p:cNvSpPr/>
          <p:nvPr/>
        </p:nvSpPr>
        <p:spPr>
          <a:xfrm>
            <a:off x="872222" y="101600"/>
            <a:ext cx="2491530" cy="81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1CDE0-E280-4D3D-819C-E628945C8DAF}"/>
              </a:ext>
            </a:extLst>
          </p:cNvPr>
          <p:cNvSpPr txBox="1"/>
          <p:nvPr/>
        </p:nvSpPr>
        <p:spPr>
          <a:xfrm>
            <a:off x="353695" y="273192"/>
            <a:ext cx="850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MAQUETTES &amp; CONTENU DES PAGES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5659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C7FBD-E926-44AB-802D-C3B31622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588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78589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F76D73-C27C-4238-B7ED-03854FD23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588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0672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83717-E871-497D-ADC2-FA0D2D99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472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8774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29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FONCTIONNALITÉS EN FONCTION DES RÉSEAUX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0648BD-F695-4974-A24C-6B6AE3E70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6419"/>
              </p:ext>
            </p:extLst>
          </p:nvPr>
        </p:nvGraphicFramePr>
        <p:xfrm>
          <a:off x="317183" y="1375793"/>
          <a:ext cx="8509635" cy="3943877"/>
        </p:xfrm>
        <a:graphic>
          <a:graphicData uri="http://schemas.openxmlformats.org/drawingml/2006/table">
            <a:tbl>
              <a:tblPr/>
              <a:tblGrid>
                <a:gridCol w="945515">
                  <a:extLst>
                    <a:ext uri="{9D8B030D-6E8A-4147-A177-3AD203B41FA5}">
                      <a16:colId xmlns:a16="http://schemas.microsoft.com/office/drawing/2014/main" val="2198855768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462141392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16368774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037945357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824198226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047665847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482377436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796749211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956886980"/>
                    </a:ext>
                  </a:extLst>
                </a:gridCol>
              </a:tblGrid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Intérieur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Intérieur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isolée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Couverte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Vierge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isolée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Extérieur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Vierge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Couverte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5379"/>
                  </a:ext>
                </a:extLst>
              </a:tr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Réseaux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WIFI 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3G, 4G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GSM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GSM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3G, 4G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AUCUN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071036"/>
                  </a:ext>
                </a:extLst>
              </a:tr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Probabilité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Très 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-5% 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non 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95%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92%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exceptionnel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891989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Alerte SMS précise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(3-40m)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287807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Alerte SMS approx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(12-50m)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067828"/>
                  </a:ext>
                </a:extLst>
              </a:tr>
              <a:tr h="242276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Lampe torche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638329"/>
                  </a:ext>
                </a:extLst>
              </a:tr>
              <a:tr h="198024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Lampe discrète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023858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synchronisation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307511"/>
                  </a:ext>
                </a:extLst>
              </a:tr>
              <a:tr h="238281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Boussole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1530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Localisation précise (3-40m)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96343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Localisation approx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(12-50m)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145479"/>
                  </a:ext>
                </a:extLst>
              </a:tr>
              <a:tr h="186599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Lecture du guide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167079"/>
                  </a:ext>
                </a:extLst>
              </a:tr>
              <a:tr h="233387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Changer thème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61488"/>
                  </a:ext>
                </a:extLst>
              </a:tr>
              <a:tr h="270278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Éditer profil d'alerte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545013"/>
                  </a:ext>
                </a:extLst>
              </a:tr>
              <a:tr h="173383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Éditer destinataires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271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1325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330278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655182" y="3171826"/>
            <a:ext cx="7631568" cy="386673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66676" y="-3200400"/>
            <a:ext cx="8924924" cy="59594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1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30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TECHNOLOGIES EMPLOYÉES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8137CF-1A11-4FA9-AC5A-D66CDD9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1" y="1980263"/>
            <a:ext cx="810000" cy="81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0D717B-EC2D-4B0D-84EA-68EE94AD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3" y="3388512"/>
            <a:ext cx="811371" cy="81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82787E-7C96-419A-A8F0-40BCC6E6F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44" y="2056739"/>
            <a:ext cx="810000" cy="81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2BC73F-13AD-4C5B-A6EF-86DDE5C9B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82" y="3416408"/>
            <a:ext cx="808631" cy="81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380FB2-9BA5-4FBA-BF22-B17753D02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82" y="3396629"/>
            <a:ext cx="811371" cy="81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30263B-9B41-474B-A926-DE69B2AED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37" y="1980263"/>
            <a:ext cx="811371" cy="81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A0AF12-456C-46D6-B0C0-7E9386DDF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9" y="2056739"/>
            <a:ext cx="810000" cy="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56CCD2-22DA-4C07-B004-AA271A5D69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86" y="2056739"/>
            <a:ext cx="811371" cy="81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495C3F-75D5-4B0A-86A5-ECECCF4763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50" y="2045011"/>
            <a:ext cx="810000" cy="81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93C941-E11D-454E-A292-696340A247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9" y="3416408"/>
            <a:ext cx="808632" cy="81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30AFBF-5ACF-4C1D-8364-1F9D03E63D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09" y="3388512"/>
            <a:ext cx="811371" cy="81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ED7ECF-AA6F-48C6-A921-6F63A7E83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229" y="3388512"/>
            <a:ext cx="811371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5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REACT NATIVE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8137CF-1A11-4FA9-AC5A-D66CDD9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50" y="3101678"/>
            <a:ext cx="810000" cy="81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2CE263-9B4D-4D2A-A129-BDB5AF4C4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9522" y="2587190"/>
            <a:ext cx="606571" cy="72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FF2D7F6-D385-4F09-9303-711579350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2808" y="3643667"/>
            <a:ext cx="720000" cy="72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FFF6B6-43F7-4335-86D1-F46122682BC6}"/>
              </a:ext>
            </a:extLst>
          </p:cNvPr>
          <p:cNvCxnSpPr>
            <a:cxnSpLocks/>
          </p:cNvCxnSpPr>
          <p:nvPr/>
        </p:nvCxnSpPr>
        <p:spPr>
          <a:xfrm>
            <a:off x="3727375" y="3506678"/>
            <a:ext cx="55662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6AB36C-22AA-4294-9CD8-2068286803FC}"/>
              </a:ext>
            </a:extLst>
          </p:cNvPr>
          <p:cNvSpPr/>
          <p:nvPr/>
        </p:nvSpPr>
        <p:spPr>
          <a:xfrm>
            <a:off x="4454652" y="3100538"/>
            <a:ext cx="810000" cy="809989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CF04C-C5FD-4C52-AA2A-9E985D7D4F72}"/>
              </a:ext>
            </a:extLst>
          </p:cNvPr>
          <p:cNvSpPr txBox="1"/>
          <p:nvPr/>
        </p:nvSpPr>
        <p:spPr>
          <a:xfrm>
            <a:off x="4454652" y="3307190"/>
            <a:ext cx="8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Bridge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9F6C6-8B24-40E0-A31A-2C855580FD55}"/>
              </a:ext>
            </a:extLst>
          </p:cNvPr>
          <p:cNvCxnSpPr>
            <a:cxnSpLocks/>
          </p:cNvCxnSpPr>
          <p:nvPr/>
        </p:nvCxnSpPr>
        <p:spPr>
          <a:xfrm flipV="1">
            <a:off x="5264652" y="3007395"/>
            <a:ext cx="1066308" cy="367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53C5A-0097-4AE1-BA5A-A064FA956366}"/>
              </a:ext>
            </a:extLst>
          </p:cNvPr>
          <p:cNvCxnSpPr>
            <a:cxnSpLocks/>
          </p:cNvCxnSpPr>
          <p:nvPr/>
        </p:nvCxnSpPr>
        <p:spPr>
          <a:xfrm>
            <a:off x="5264652" y="3610933"/>
            <a:ext cx="1058043" cy="392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FD061-A855-4740-98F0-2F221D166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66" y="3122990"/>
            <a:ext cx="688882" cy="68771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3086CA-11EA-47C1-A64F-ECA40FD74536}"/>
              </a:ext>
            </a:extLst>
          </p:cNvPr>
          <p:cNvCxnSpPr>
            <a:cxnSpLocks/>
          </p:cNvCxnSpPr>
          <p:nvPr/>
        </p:nvCxnSpPr>
        <p:spPr>
          <a:xfrm>
            <a:off x="2111935" y="3493299"/>
            <a:ext cx="55662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437BA6-25AC-48D1-BEB5-93509727E0E6}"/>
              </a:ext>
            </a:extLst>
          </p:cNvPr>
          <p:cNvSpPr txBox="1"/>
          <p:nvPr/>
        </p:nvSpPr>
        <p:spPr>
          <a:xfrm>
            <a:off x="2910517" y="1541805"/>
            <a:ext cx="132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5DC245-BD9C-4DC8-BC7B-0F731DB9916A}"/>
              </a:ext>
            </a:extLst>
          </p:cNvPr>
          <p:cNvSpPr txBox="1"/>
          <p:nvPr/>
        </p:nvSpPr>
        <p:spPr>
          <a:xfrm>
            <a:off x="5809815" y="1541805"/>
            <a:ext cx="220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Plateformes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A4F763-2FF4-49CE-BD9D-36DD9C239290}"/>
              </a:ext>
            </a:extLst>
          </p:cNvPr>
          <p:cNvCxnSpPr>
            <a:cxnSpLocks/>
          </p:cNvCxnSpPr>
          <p:nvPr/>
        </p:nvCxnSpPr>
        <p:spPr>
          <a:xfrm>
            <a:off x="5436957" y="1719744"/>
            <a:ext cx="0" cy="34724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24C3C295-FC34-4A2D-9601-4D2AB22F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31</a:t>
            </a:fld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AE1BC1-28DA-4ADB-B011-C943A1332D1E}"/>
              </a:ext>
            </a:extLst>
          </p:cNvPr>
          <p:cNvSpPr txBox="1"/>
          <p:nvPr/>
        </p:nvSpPr>
        <p:spPr>
          <a:xfrm>
            <a:off x="2284727" y="1945334"/>
            <a:ext cx="21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Composants </a:t>
            </a:r>
            <a:r>
              <a:rPr lang="fr-FR" dirty="0" err="1"/>
              <a:t>React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90E1DC-E979-4796-963D-8EACDCC1FC1C}"/>
              </a:ext>
            </a:extLst>
          </p:cNvPr>
          <p:cNvSpPr txBox="1"/>
          <p:nvPr/>
        </p:nvSpPr>
        <p:spPr>
          <a:xfrm>
            <a:off x="5777523" y="1926930"/>
            <a:ext cx="21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Composants Natifs</a:t>
            </a:r>
          </a:p>
        </p:txBody>
      </p:sp>
    </p:spTree>
    <p:extLst>
      <p:ext uri="{BB962C8B-B14F-4D97-AF65-F5344CB8AC3E}">
        <p14:creationId xmlns:p14="http://schemas.microsoft.com/office/powerpoint/2010/main" val="318531438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REACT NATIVE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3BD08-845F-4353-B775-8DBEEB2A22A9}"/>
              </a:ext>
            </a:extLst>
          </p:cNvPr>
          <p:cNvSpPr txBox="1"/>
          <p:nvPr/>
        </p:nvSpPr>
        <p:spPr>
          <a:xfrm>
            <a:off x="1019175" y="1539697"/>
            <a:ext cx="6477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 </a:t>
            </a:r>
            <a:r>
              <a:rPr lang="fr-FR" dirty="0" err="1"/>
              <a:t>MyParentComponent</a:t>
            </a:r>
            <a:r>
              <a:rPr lang="fr-FR" dirty="0"/>
              <a:t> </a:t>
            </a:r>
            <a:r>
              <a:rPr lang="fr-FR" dirty="0" err="1"/>
              <a:t>extends</a:t>
            </a:r>
            <a:r>
              <a:rPr lang="fr-FR" dirty="0"/>
              <a:t> Component {</a:t>
            </a:r>
          </a:p>
          <a:p>
            <a:r>
              <a:rPr lang="fr-FR" dirty="0"/>
              <a:t>   </a:t>
            </a:r>
            <a:r>
              <a:rPr lang="fr-FR" dirty="0" err="1"/>
              <a:t>constructor</a:t>
            </a:r>
            <a:r>
              <a:rPr lang="fr-FR" dirty="0"/>
              <a:t>(</a:t>
            </a:r>
            <a:r>
              <a:rPr lang="fr-FR" dirty="0" err="1"/>
              <a:t>props</a:t>
            </a:r>
            <a:r>
              <a:rPr lang="fr-FR" dirty="0"/>
              <a:t>) {</a:t>
            </a:r>
          </a:p>
          <a:p>
            <a:r>
              <a:rPr lang="fr-FR" dirty="0"/>
              <a:t>      super(</a:t>
            </a:r>
            <a:r>
              <a:rPr lang="fr-FR" dirty="0" err="1"/>
              <a:t>props</a:t>
            </a:r>
            <a:r>
              <a:rPr lang="fr-FR" dirty="0"/>
              <a:t>);</a:t>
            </a:r>
            <a:br>
              <a:rPr lang="fr-FR" dirty="0"/>
            </a:br>
            <a:r>
              <a:rPr lang="fr-FR" dirty="0"/>
              <a:t>      </a:t>
            </a:r>
            <a:r>
              <a:rPr lang="fr-FR" dirty="0" err="1"/>
              <a:t>this.state</a:t>
            </a:r>
            <a:r>
              <a:rPr lang="fr-FR" dirty="0"/>
              <a:t> = {}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</a:t>
            </a:r>
            <a:r>
              <a:rPr lang="fr-FR" dirty="0" err="1"/>
              <a:t>someMethods</a:t>
            </a:r>
            <a:r>
              <a:rPr lang="fr-FR" dirty="0"/>
              <a:t>()</a:t>
            </a:r>
          </a:p>
          <a:p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render</a:t>
            </a:r>
            <a:r>
              <a:rPr lang="fr-FR" dirty="0"/>
              <a:t>() {</a:t>
            </a:r>
          </a:p>
          <a:p>
            <a:r>
              <a:rPr lang="fr-FR" dirty="0"/>
              <a:t>      return (</a:t>
            </a:r>
          </a:p>
          <a:p>
            <a:r>
              <a:rPr lang="fr-FR" b="1" dirty="0"/>
              <a:t>          </a:t>
            </a:r>
            <a:r>
              <a:rPr lang="fr-FR" sz="1400" b="1" dirty="0"/>
              <a:t>&lt;</a:t>
            </a:r>
            <a:r>
              <a:rPr lang="fr-FR" sz="1400" b="1" dirty="0" err="1"/>
              <a:t>MyChildrenComponent</a:t>
            </a:r>
            <a:r>
              <a:rPr lang="fr-FR" sz="1400" b="1" dirty="0"/>
              <a:t>&gt;</a:t>
            </a:r>
          </a:p>
          <a:p>
            <a:r>
              <a:rPr lang="fr-FR" sz="1400" b="1" dirty="0"/>
              <a:t>               </a:t>
            </a:r>
            <a:r>
              <a:rPr lang="fr-FR" sz="1400" b="1" dirty="0" err="1"/>
              <a:t>other</a:t>
            </a:r>
            <a:r>
              <a:rPr lang="fr-FR" sz="1400" b="1" dirty="0"/>
              <a:t> JSX code</a:t>
            </a:r>
            <a:endParaRPr lang="fr-FR" sz="1400" dirty="0"/>
          </a:p>
          <a:p>
            <a:r>
              <a:rPr lang="fr-FR" dirty="0"/>
              <a:t>      )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}</a:t>
            </a:r>
          </a:p>
          <a:p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39EF76-89B2-4987-8193-04189D64651E}"/>
              </a:ext>
            </a:extLst>
          </p:cNvPr>
          <p:cNvCxnSpPr>
            <a:cxnSpLocks/>
          </p:cNvCxnSpPr>
          <p:nvPr/>
        </p:nvCxnSpPr>
        <p:spPr>
          <a:xfrm>
            <a:off x="1120140" y="1845867"/>
            <a:ext cx="0" cy="32319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9DB915-CA34-4343-B814-2AE44BBD43EE}"/>
              </a:ext>
            </a:extLst>
          </p:cNvPr>
          <p:cNvCxnSpPr>
            <a:cxnSpLocks/>
          </p:cNvCxnSpPr>
          <p:nvPr/>
        </p:nvCxnSpPr>
        <p:spPr>
          <a:xfrm>
            <a:off x="1295400" y="2127807"/>
            <a:ext cx="0" cy="5638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8C387E-0B66-4FA7-9396-91AB9894693A}"/>
              </a:ext>
            </a:extLst>
          </p:cNvPr>
          <p:cNvCxnSpPr>
            <a:cxnSpLocks/>
          </p:cNvCxnSpPr>
          <p:nvPr/>
        </p:nvCxnSpPr>
        <p:spPr>
          <a:xfrm>
            <a:off x="1287780" y="3817053"/>
            <a:ext cx="0" cy="99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164E4-2269-4BCC-9DE7-1F2B62DED4A4}"/>
              </a:ext>
            </a:extLst>
          </p:cNvPr>
          <p:cNvCxnSpPr>
            <a:cxnSpLocks/>
          </p:cNvCxnSpPr>
          <p:nvPr/>
        </p:nvCxnSpPr>
        <p:spPr>
          <a:xfrm>
            <a:off x="1440180" y="4053273"/>
            <a:ext cx="0" cy="4953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F3A4B1E1-21D1-46FC-9265-A4251D6A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975498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55273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COMPOSANTS ET STRUCTURE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7C56246-C328-4D85-A290-CF07C4E9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825476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60" y="0"/>
            <a:ext cx="4041880" cy="57150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34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2482480" y="-114300"/>
            <a:ext cx="1363715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2508495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35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2508495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00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4438892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36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4438892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77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1525926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37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1525926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19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2508495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38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2508495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3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39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DU BACK-OFFICE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753F1-CCDE-4AAF-95A3-FF32F5442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32" y="1802262"/>
            <a:ext cx="4498848" cy="22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219026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575686"/>
            <a:ext cx="8317230" cy="386673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109538" y="-3474719"/>
            <a:ext cx="8924924" cy="57988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424775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40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HOME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49946-DF58-4C8E-AC16-AA7CDFCDA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036"/>
            <a:ext cx="9144000" cy="42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414943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41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EDITEUR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B701C-F3E5-4701-B20E-4969C5B8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16"/>
            <a:ext cx="9144000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752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9D6BD68-64DB-4345-A063-7FF24F4E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752" y="1746037"/>
            <a:ext cx="3354642" cy="3354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SÉCURITÉ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42</a:t>
            </a:fld>
            <a:endParaRPr lang="fr-F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7B94719-C674-453F-B662-BDB99BE5B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9927" y="2572372"/>
            <a:ext cx="1321092" cy="1321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4491A9A-9CA9-4C34-8F7E-DF247AAB2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1470" y="1978924"/>
            <a:ext cx="681105" cy="544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CE02E9-E884-49CA-A752-51A2A05D3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905216"/>
            <a:ext cx="811999" cy="8119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A23502-A82B-4E46-A291-E6238F176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1928" y="4098623"/>
            <a:ext cx="798021" cy="7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SÉCURITÉ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43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BACK-END &amp; BACK-OFFICE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89B76ED-955F-4AAF-9DBF-816D37B37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779" y="2360025"/>
            <a:ext cx="2536625" cy="21266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BB02FF6-373C-4AA7-857D-24E07C742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9549" y="1818639"/>
            <a:ext cx="680400" cy="680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A886AE-F17B-4CAF-A4F8-6E0EEEFEB9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0376" y="2952321"/>
            <a:ext cx="778745" cy="7787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CC881F-6D59-4160-A220-F65E1FAC6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4690" y="4180835"/>
            <a:ext cx="334297" cy="382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B0DB49-42BE-4153-BFF1-6D624D344DAC}"/>
              </a:ext>
            </a:extLst>
          </p:cNvPr>
          <p:cNvSpPr txBox="1"/>
          <p:nvPr/>
        </p:nvSpPr>
        <p:spPr>
          <a:xfrm>
            <a:off x="6731303" y="4298333"/>
            <a:ext cx="926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Proxima Nova Rg" panose="02000506030000020004" pitchFamily="2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8632550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44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SCHÉMA GLOBAL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8E5EA-7998-4BD0-B1D9-6A4D67E2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16" y="1256535"/>
            <a:ext cx="4306594" cy="43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45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D’ACTIVITÉ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85D38-83EC-4E08-88A3-F1D6580CB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1331824"/>
            <a:ext cx="5327763" cy="43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924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46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DE SÉQUENCE [RÉSEAU DISPONIBLE]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35400-FFF8-401B-ADCE-C1FF10E55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1407952"/>
            <a:ext cx="4236603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2561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47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DE SÉQUENCE [RÉSEAU INDISPONIBLE]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B9828-7D09-4443-9846-73938B272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50" y="1313155"/>
            <a:ext cx="4237200" cy="17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5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48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SCHEMA « RELATIONNEL » DE BASE DE DONNÉE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7B888-3571-43D1-BF39-0EA9765D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47" y="1190625"/>
            <a:ext cx="3198532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6601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49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248356" y="2690478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SERVICE « SYNCHRONIZER »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8231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52910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802380"/>
            <a:ext cx="8317230" cy="530120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109538" y="-1813559"/>
            <a:ext cx="8924924" cy="40462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4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50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DA2E1-123C-46B2-A66D-C0EAF8EF1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70"/>
            <a:ext cx="914400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713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51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04BEF-4354-4016-8FFE-14E703FBC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7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413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52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402FA-C68C-462E-8291-ADB2E8C1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9144000" cy="61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461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53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3CDA9-3562-45FA-A37F-C75350399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495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54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15C63-F492-4A19-A90E-155B5BCD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89"/>
            <a:ext cx="9144000" cy="30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207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ACF7C-0936-4C3A-852D-0DE70E7B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633"/>
            <a:ext cx="9144000" cy="26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191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56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F94A3-FCBB-4AA7-982E-3A892C6DF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344"/>
            <a:ext cx="9144000" cy="36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160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830FE-E47B-430B-BA2F-498AB455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3081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58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830FE-E47B-430B-BA2F-498AB455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4673"/>
            <a:ext cx="9144000" cy="6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5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D5008-3846-4904-9E40-254D1C2D8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55"/>
            <a:ext cx="9144000" cy="50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20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1840718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627120"/>
            <a:ext cx="8808720" cy="784628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60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521FE-76CA-4AA6-BAB1-D8342614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55"/>
            <a:ext cx="914400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920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61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B2EC-63C1-4DAD-833B-8B232B69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0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124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62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B2EC-63C1-4DAD-833B-8B232B69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20817"/>
            <a:ext cx="9144000" cy="100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4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63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33603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1338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64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-306594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9E398-5416-42C7-BEBC-4E3A779C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65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75372-B67E-4A50-AAAA-3A8B64C412ED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74BB3-9BFB-4E60-AEA6-79BD9A637534}"/>
              </a:ext>
            </a:extLst>
          </p:cNvPr>
          <p:cNvSpPr txBox="1"/>
          <p:nvPr/>
        </p:nvSpPr>
        <p:spPr>
          <a:xfrm>
            <a:off x="248356" y="2690478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 « CATEGORYPAGE »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32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66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21FA6-5FF4-420A-BB6F-02E2E7FD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1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7846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21FA6-5FF4-420A-BB6F-02E2E7FD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1111"/>
            <a:ext cx="9144000" cy="121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68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07AA-57AF-4D77-9F11-E9931DA0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547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69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07AA-57AF-4D77-9F11-E9931DA0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9368"/>
            <a:ext cx="9144000" cy="67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7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88295-C8BA-49A1-9442-6B9EDB70F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81" y="939849"/>
            <a:ext cx="3627438" cy="3627438"/>
          </a:xfrm>
        </p:spPr>
      </p:pic>
    </p:spTree>
    <p:extLst>
      <p:ext uri="{BB962C8B-B14F-4D97-AF65-F5344CB8AC3E}">
        <p14:creationId xmlns:p14="http://schemas.microsoft.com/office/powerpoint/2010/main" val="17604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70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206F2-F423-4D0F-BEC4-D84825AA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8564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71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206F2-F423-4D0F-BEC4-D84825AA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9351"/>
            <a:ext cx="9144000" cy="8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4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72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53695" y="2690477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SCENARIO DE TEST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9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73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EN ENTRÉE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8BBDD-8526-403C-A767-DC335C92E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90" y="729323"/>
            <a:ext cx="2458376" cy="4839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8B4A9-A455-4FAE-8908-935541C44E61}"/>
              </a:ext>
            </a:extLst>
          </p:cNvPr>
          <p:cNvSpPr txBox="1"/>
          <p:nvPr/>
        </p:nvSpPr>
        <p:spPr>
          <a:xfrm>
            <a:off x="5577536" y="731805"/>
            <a:ext cx="2458376" cy="523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20" dirty="0"/>
              <a:t>&lt;h1&gt;Notice&lt;/h1&gt;\n&lt;h2&gt;Premier titre 2&lt;/h2&gt;\n&lt;p&gt;Exemple de de contenu </a:t>
            </a:r>
            <a:r>
              <a:rPr lang="fr-FR" sz="920" dirty="0" err="1"/>
              <a:t>texte.Exemple</a:t>
            </a:r>
            <a:r>
              <a:rPr lang="fr-FR" sz="920" dirty="0"/>
              <a:t> </a:t>
            </a:r>
            <a:r>
              <a:rPr lang="fr-FR" sz="920" dirty="0" err="1"/>
              <a:t>d&amp;rsquo</a:t>
            </a:r>
            <a:r>
              <a:rPr lang="fr-FR" sz="920" dirty="0"/>
              <a:t>;&lt;a href=\"http://www.google.fr\"&gt;hyperlien &lt;/a&gt;Lorem ipsum </a:t>
            </a:r>
            <a:r>
              <a:rPr lang="fr-FR" sz="920" dirty="0" err="1"/>
              <a:t>dolor</a:t>
            </a:r>
            <a:r>
              <a:rPr lang="fr-FR" sz="920" dirty="0"/>
              <a:t> </a:t>
            </a:r>
            <a:r>
              <a:rPr lang="fr-FR" sz="920" dirty="0" err="1"/>
              <a:t>sit</a:t>
            </a:r>
            <a:r>
              <a:rPr lang="fr-FR" sz="920" dirty="0"/>
              <a:t> </a:t>
            </a:r>
            <a:r>
              <a:rPr lang="fr-FR" sz="920" dirty="0" err="1"/>
              <a:t>amet</a:t>
            </a:r>
            <a:r>
              <a:rPr lang="fr-FR" sz="920" dirty="0"/>
              <a:t>, </a:t>
            </a:r>
            <a:r>
              <a:rPr lang="fr-FR" sz="920" dirty="0" err="1"/>
              <a:t>consectetur</a:t>
            </a:r>
            <a:r>
              <a:rPr lang="fr-FR" sz="920" dirty="0"/>
              <a:t> </a:t>
            </a:r>
            <a:r>
              <a:rPr lang="fr-FR" sz="920" dirty="0" err="1"/>
              <a:t>adipiscing</a:t>
            </a:r>
            <a:r>
              <a:rPr lang="fr-FR" sz="920" dirty="0"/>
              <a:t> </a:t>
            </a:r>
            <a:r>
              <a:rPr lang="fr-FR" sz="920" dirty="0" err="1"/>
              <a:t>elit</a:t>
            </a:r>
            <a:r>
              <a:rPr lang="fr-FR" sz="920" dirty="0"/>
              <a:t>, </a:t>
            </a:r>
            <a:r>
              <a:rPr lang="fr-FR" sz="920" dirty="0" err="1"/>
              <a:t>sed</a:t>
            </a:r>
            <a:r>
              <a:rPr lang="fr-FR" sz="920" dirty="0"/>
              <a:t> do </a:t>
            </a:r>
            <a:r>
              <a:rPr lang="fr-FR" sz="920" dirty="0" err="1"/>
              <a:t>eiusmod</a:t>
            </a:r>
            <a:r>
              <a:rPr lang="fr-FR" sz="920" dirty="0"/>
              <a:t> </a:t>
            </a:r>
            <a:r>
              <a:rPr lang="fr-FR" sz="920" dirty="0" err="1"/>
              <a:t>tempor</a:t>
            </a:r>
            <a:r>
              <a:rPr lang="fr-FR" sz="920" dirty="0"/>
              <a:t> </a:t>
            </a:r>
            <a:r>
              <a:rPr lang="fr-FR" sz="920" dirty="0" err="1"/>
              <a:t>incididunt</a:t>
            </a:r>
            <a:r>
              <a:rPr lang="fr-FR" sz="920" dirty="0"/>
              <a:t> ut et &lt;a href=\"http://www.valentin-besnardiere.com\"&gt;d&amp;rsquo;olore&lt;/a&gt; magna </a:t>
            </a:r>
            <a:r>
              <a:rPr lang="fr-FR" sz="920" dirty="0" err="1"/>
              <a:t>aliqua</a:t>
            </a:r>
            <a:r>
              <a:rPr lang="fr-FR" sz="920" dirty="0"/>
              <a:t>. Ut </a:t>
            </a:r>
            <a:r>
              <a:rPr lang="fr-FR" sz="920" dirty="0" err="1"/>
              <a:t>enim</a:t>
            </a:r>
            <a:r>
              <a:rPr lang="fr-FR" sz="920" dirty="0"/>
              <a:t> ad </a:t>
            </a:r>
            <a:r>
              <a:rPr lang="fr-FR" sz="920" dirty="0" err="1"/>
              <a:t>minim</a:t>
            </a:r>
            <a:r>
              <a:rPr lang="fr-FR" sz="920" dirty="0"/>
              <a:t> </a:t>
            </a:r>
            <a:r>
              <a:rPr lang="fr-FR" sz="920" dirty="0" err="1"/>
              <a:t>veniam</a:t>
            </a:r>
            <a:r>
              <a:rPr lang="fr-FR" sz="920" dirty="0"/>
              <a:t>, </a:t>
            </a:r>
            <a:r>
              <a:rPr lang="fr-FR" sz="920" dirty="0" err="1"/>
              <a:t>quis</a:t>
            </a:r>
            <a:r>
              <a:rPr lang="fr-FR" sz="920" dirty="0"/>
              <a:t> </a:t>
            </a:r>
            <a:r>
              <a:rPr lang="fr-FR" sz="920" dirty="0" err="1"/>
              <a:t>nostrud</a:t>
            </a:r>
            <a:r>
              <a:rPr lang="fr-FR" sz="920" dirty="0"/>
              <a:t> </a:t>
            </a:r>
            <a:r>
              <a:rPr lang="fr-FR" sz="920" dirty="0" err="1"/>
              <a:t>exercitation</a:t>
            </a:r>
            <a:r>
              <a:rPr lang="fr-FR" sz="920" dirty="0"/>
              <a:t> </a:t>
            </a:r>
            <a:r>
              <a:rPr lang="fr-FR" sz="920" dirty="0" err="1"/>
              <a:t>ullamco</a:t>
            </a:r>
            <a:r>
              <a:rPr lang="fr-FR" sz="920" dirty="0"/>
              <a:t> </a:t>
            </a:r>
            <a:r>
              <a:rPr lang="fr-FR" sz="920" dirty="0" err="1"/>
              <a:t>laboris</a:t>
            </a:r>
            <a:r>
              <a:rPr lang="fr-FR" sz="920" dirty="0"/>
              <a:t> </a:t>
            </a:r>
            <a:r>
              <a:rPr lang="fr-FR" sz="920" dirty="0" err="1"/>
              <a:t>nisi</a:t>
            </a:r>
            <a:r>
              <a:rPr lang="fr-FR" sz="920" dirty="0"/>
              <a:t> ut </a:t>
            </a:r>
            <a:r>
              <a:rPr lang="fr-FR" sz="920" dirty="0" err="1"/>
              <a:t>aliquip</a:t>
            </a:r>
            <a:r>
              <a:rPr lang="fr-FR" sz="920" dirty="0"/>
              <a:t> ex </a:t>
            </a:r>
            <a:r>
              <a:rPr lang="fr-FR" sz="920" dirty="0" err="1"/>
              <a:t>ea</a:t>
            </a:r>
            <a:r>
              <a:rPr lang="fr-FR" sz="920" dirty="0"/>
              <a:t> commodo </a:t>
            </a:r>
            <a:r>
              <a:rPr lang="fr-FR" sz="920" dirty="0" err="1"/>
              <a:t>consequat</a:t>
            </a:r>
            <a:r>
              <a:rPr lang="fr-FR" sz="920" dirty="0"/>
              <a:t>.&lt;/p&gt;\n&lt;p&gt;&lt;</a:t>
            </a:r>
            <a:r>
              <a:rPr lang="fr-FR" sz="920" dirty="0" err="1"/>
              <a:t>img</a:t>
            </a:r>
            <a:r>
              <a:rPr lang="fr-FR" sz="920" dirty="0"/>
              <a:t> class=\"</a:t>
            </a:r>
            <a:r>
              <a:rPr lang="fr-FR" sz="920" dirty="0" err="1"/>
              <a:t>alignnone</a:t>
            </a:r>
            <a:r>
              <a:rPr lang="fr-FR" sz="920" dirty="0"/>
              <a:t> size-full wp-image-246\" src=\"https://bushcraft.patte-blanche.fr/</a:t>
            </a:r>
            <a:r>
              <a:rPr lang="fr-FR" sz="920" dirty="0" err="1"/>
              <a:t>wp</a:t>
            </a:r>
            <a:r>
              <a:rPr lang="fr-FR" sz="920" dirty="0"/>
              <a:t>-content/</a:t>
            </a:r>
            <a:r>
              <a:rPr lang="fr-FR" sz="920" dirty="0" err="1"/>
              <a:t>uploads</a:t>
            </a:r>
            <a:r>
              <a:rPr lang="fr-FR" sz="920" dirty="0"/>
              <a:t>/2019/12/forest.jpg\" alt=\"\" </a:t>
            </a:r>
            <a:r>
              <a:rPr lang="fr-FR" sz="920" dirty="0" err="1"/>
              <a:t>width</a:t>
            </a:r>
            <a:r>
              <a:rPr lang="fr-FR" sz="920" dirty="0"/>
              <a:t>=\"860\" </a:t>
            </a:r>
            <a:r>
              <a:rPr lang="fr-FR" sz="920" dirty="0" err="1"/>
              <a:t>height</a:t>
            </a:r>
            <a:r>
              <a:rPr lang="fr-FR" sz="920" dirty="0"/>
              <a:t>=\"480\" </a:t>
            </a:r>
            <a:r>
              <a:rPr lang="fr-FR" sz="920" dirty="0" err="1"/>
              <a:t>srcset</a:t>
            </a:r>
            <a:r>
              <a:rPr lang="fr-FR" sz="920" dirty="0"/>
              <a:t>=\"https://bushcraft.patte-blanche.fr/</a:t>
            </a:r>
            <a:r>
              <a:rPr lang="fr-FR" sz="920" dirty="0" err="1"/>
              <a:t>wp</a:t>
            </a:r>
            <a:r>
              <a:rPr lang="fr-FR" sz="920" dirty="0"/>
              <a:t>-content/</a:t>
            </a:r>
            <a:r>
              <a:rPr lang="fr-FR" sz="920" dirty="0" err="1"/>
              <a:t>uploads</a:t>
            </a:r>
            <a:r>
              <a:rPr lang="fr-FR" sz="920" dirty="0"/>
              <a:t>/2019/12/forest.jpg 860w, https://bushcraft.patte-blanche.fr/wp-content/uploads/2019/12/forest-500x279.jpg 500w, https://bushcraft.patte-blanche.fr/wp-content/uploads/2019/12/forest-768x429.jpg 768w\" sizes=\"(max-</a:t>
            </a:r>
            <a:r>
              <a:rPr lang="fr-FR" sz="920" dirty="0" err="1"/>
              <a:t>width</a:t>
            </a:r>
            <a:r>
              <a:rPr lang="fr-FR" sz="920" dirty="0"/>
              <a:t>: 860px) 100vw, 860px\" /&gt;&lt;/p&gt;\n&lt;p&gt;&amp;</a:t>
            </a:r>
            <a:r>
              <a:rPr lang="fr-FR" sz="920" dirty="0" err="1"/>
              <a:t>nbsp</a:t>
            </a:r>
            <a:r>
              <a:rPr lang="fr-FR" sz="920" dirty="0"/>
              <a:t>;&lt;/p&gt;\n&lt;p&gt;Lorem ipsum </a:t>
            </a:r>
            <a:r>
              <a:rPr lang="fr-FR" sz="920" dirty="0" err="1"/>
              <a:t>dolor</a:t>
            </a:r>
            <a:r>
              <a:rPr lang="fr-FR" sz="920" dirty="0"/>
              <a:t> </a:t>
            </a:r>
            <a:r>
              <a:rPr lang="fr-FR" sz="920" dirty="0" err="1"/>
              <a:t>sit</a:t>
            </a:r>
            <a:r>
              <a:rPr lang="fr-FR" sz="920" dirty="0"/>
              <a:t> </a:t>
            </a:r>
            <a:r>
              <a:rPr lang="fr-FR" sz="920" dirty="0" err="1"/>
              <a:t>amet</a:t>
            </a:r>
            <a:r>
              <a:rPr lang="fr-FR" sz="920" dirty="0"/>
              <a:t>, </a:t>
            </a:r>
            <a:r>
              <a:rPr lang="fr-FR" sz="920" dirty="0" err="1"/>
              <a:t>consectetur</a:t>
            </a:r>
            <a:r>
              <a:rPr lang="fr-FR" sz="920" dirty="0"/>
              <a:t> </a:t>
            </a:r>
            <a:r>
              <a:rPr lang="fr-FR" sz="920" dirty="0" err="1"/>
              <a:t>adipiscing</a:t>
            </a:r>
            <a:r>
              <a:rPr lang="fr-FR" sz="920" dirty="0"/>
              <a:t> </a:t>
            </a:r>
            <a:r>
              <a:rPr lang="fr-FR" sz="920" dirty="0" err="1"/>
              <a:t>elit</a:t>
            </a:r>
            <a:r>
              <a:rPr lang="fr-FR" sz="920" dirty="0"/>
              <a:t>, </a:t>
            </a:r>
            <a:r>
              <a:rPr lang="fr-FR" sz="920" dirty="0" err="1"/>
              <a:t>sed</a:t>
            </a:r>
            <a:r>
              <a:rPr lang="fr-FR" sz="920" dirty="0"/>
              <a:t> do </a:t>
            </a:r>
            <a:r>
              <a:rPr lang="fr-FR" sz="920" dirty="0" err="1"/>
              <a:t>eiusmod</a:t>
            </a:r>
            <a:r>
              <a:rPr lang="fr-FR" sz="920" dirty="0"/>
              <a:t> </a:t>
            </a:r>
            <a:r>
              <a:rPr lang="fr-FR" sz="920" dirty="0" err="1"/>
              <a:t>tempor</a:t>
            </a:r>
            <a:r>
              <a:rPr lang="fr-FR" sz="920" dirty="0"/>
              <a:t> </a:t>
            </a:r>
            <a:r>
              <a:rPr lang="fr-FR" sz="920" dirty="0" err="1"/>
              <a:t>incididunt</a:t>
            </a:r>
            <a:r>
              <a:rPr lang="fr-FR" sz="920" dirty="0"/>
              <a:t> ut et &lt;a href=\"http://www.valentin-besnardiere.com\"&gt;dolore&lt;/a&gt; magna </a:t>
            </a:r>
            <a:r>
              <a:rPr lang="fr-FR" sz="920" dirty="0" err="1"/>
              <a:t>aliqua</a:t>
            </a:r>
            <a:r>
              <a:rPr lang="fr-FR" sz="920" dirty="0"/>
              <a:t>. Ut </a:t>
            </a:r>
            <a:r>
              <a:rPr lang="fr-FR" sz="920" dirty="0" err="1"/>
              <a:t>enim</a:t>
            </a:r>
            <a:r>
              <a:rPr lang="fr-FR" sz="920" dirty="0"/>
              <a:t> ad </a:t>
            </a:r>
            <a:r>
              <a:rPr lang="fr-FR" sz="920" dirty="0" err="1"/>
              <a:t>minim</a:t>
            </a:r>
            <a:r>
              <a:rPr lang="fr-FR" sz="920" dirty="0"/>
              <a:t> </a:t>
            </a:r>
            <a:r>
              <a:rPr lang="fr-FR" sz="920" dirty="0" err="1"/>
              <a:t>veniam</a:t>
            </a:r>
            <a:r>
              <a:rPr lang="fr-FR" sz="920" dirty="0"/>
              <a:t>, </a:t>
            </a:r>
            <a:r>
              <a:rPr lang="fr-FR" sz="920" dirty="0" err="1"/>
              <a:t>quis</a:t>
            </a:r>
            <a:r>
              <a:rPr lang="fr-FR" sz="920" dirty="0"/>
              <a:t> </a:t>
            </a:r>
            <a:r>
              <a:rPr lang="fr-FR" sz="920" dirty="0" err="1"/>
              <a:t>nostrud</a:t>
            </a:r>
            <a:r>
              <a:rPr lang="fr-FR" sz="920" dirty="0"/>
              <a:t> </a:t>
            </a:r>
            <a:r>
              <a:rPr lang="fr-FR" sz="920" dirty="0" err="1"/>
              <a:t>exercitation</a:t>
            </a:r>
            <a:r>
              <a:rPr lang="fr-FR" sz="920" dirty="0"/>
              <a:t> </a:t>
            </a:r>
            <a:r>
              <a:rPr lang="fr-FR" sz="920" dirty="0" err="1"/>
              <a:t>ullamco</a:t>
            </a:r>
            <a:r>
              <a:rPr lang="fr-FR" sz="920" dirty="0"/>
              <a:t> </a:t>
            </a:r>
            <a:r>
              <a:rPr lang="fr-FR" sz="920" dirty="0" err="1"/>
              <a:t>laboris</a:t>
            </a:r>
            <a:r>
              <a:rPr lang="fr-FR" sz="920" dirty="0"/>
              <a:t> </a:t>
            </a:r>
            <a:r>
              <a:rPr lang="fr-FR" sz="920" dirty="0" err="1"/>
              <a:t>nisi</a:t>
            </a:r>
            <a:r>
              <a:rPr lang="fr-FR" sz="920" dirty="0"/>
              <a:t> ut </a:t>
            </a:r>
            <a:r>
              <a:rPr lang="fr-FR" sz="920" dirty="0" err="1"/>
              <a:t>aliquip</a:t>
            </a:r>
            <a:r>
              <a:rPr lang="fr-FR" sz="920" dirty="0"/>
              <a:t> ex </a:t>
            </a:r>
            <a:r>
              <a:rPr lang="fr-FR" sz="920" dirty="0" err="1"/>
              <a:t>ea</a:t>
            </a:r>
            <a:r>
              <a:rPr lang="fr-FR" sz="920" dirty="0"/>
              <a:t> commodo </a:t>
            </a:r>
            <a:r>
              <a:rPr lang="fr-FR" sz="920" dirty="0" err="1"/>
              <a:t>consequat</a:t>
            </a:r>
            <a:r>
              <a:rPr lang="fr-FR" sz="920" dirty="0"/>
              <a:t>.&lt;/p&gt;\n&lt;p&gt;&amp;</a:t>
            </a:r>
            <a:r>
              <a:rPr lang="fr-FR" sz="920" dirty="0" err="1"/>
              <a:t>nbsp</a:t>
            </a:r>
            <a:r>
              <a:rPr lang="fr-FR" sz="920" dirty="0"/>
              <a:t>;&lt;/p&gt;\n&lt;p&gt;Liste à puces:&lt;/p&gt;\n&lt;</a:t>
            </a:r>
            <a:r>
              <a:rPr lang="fr-FR" sz="920" dirty="0" err="1"/>
              <a:t>ul</a:t>
            </a:r>
            <a:r>
              <a:rPr lang="fr-FR" sz="920" dirty="0"/>
              <a:t>&gt;\n&lt;li&gt;puce n°1&lt;/li&gt;\n&lt;li&gt;puce n°2&lt;/li&gt;\n&lt;li&gt;puce n°3&lt;/li&gt;\n&lt;/</a:t>
            </a:r>
            <a:r>
              <a:rPr lang="fr-FR" sz="920" dirty="0" err="1"/>
              <a:t>ul</a:t>
            </a:r>
            <a:r>
              <a:rPr lang="fr-FR" sz="920" dirty="0"/>
              <a:t>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208576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33603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59844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75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742A-3BD2-4066-80ED-ED7750370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462" y="512132"/>
            <a:ext cx="2554101" cy="52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991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BILAN DU PROJET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76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1E719-2F43-426D-8D55-62F46ECA66F3}"/>
              </a:ext>
            </a:extLst>
          </p:cNvPr>
          <p:cNvSpPr txBox="1"/>
          <p:nvPr/>
        </p:nvSpPr>
        <p:spPr>
          <a:xfrm>
            <a:off x="0" y="2047875"/>
            <a:ext cx="9144000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Livraison dans les conditions et délais prévus</a:t>
            </a:r>
          </a:p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Un projet pérennisé</a:t>
            </a:r>
          </a:p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Présentation d’un plan de suivi</a:t>
            </a:r>
          </a:p>
          <a:p>
            <a:pPr algn="ctr">
              <a:spcAft>
                <a:spcPts val="1200"/>
              </a:spcAft>
            </a:pPr>
            <a:endParaRPr lang="fr-FR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3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CONCLUSION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0A6BF-2F31-4949-A2A9-A810B8B7B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1" y="1321594"/>
            <a:ext cx="828000" cy="82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5FD7BD-15B2-4061-A943-FE572FA3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04" y="1355476"/>
            <a:ext cx="720000" cy="794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B2B0E-A8F4-4E5C-987D-68D635D4B87B}"/>
              </a:ext>
            </a:extLst>
          </p:cNvPr>
          <p:cNvSpPr txBox="1"/>
          <p:nvPr/>
        </p:nvSpPr>
        <p:spPr>
          <a:xfrm>
            <a:off x="7146700" y="1321594"/>
            <a:ext cx="1362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Proxima Nova Soft" panose="02000506030000020004" pitchFamily="50" charset="0"/>
              </a:rPr>
              <a:t>&lt;/&gt;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F7E4D-24F5-4DD8-B1B8-DCA71E03D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76" y="3669636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82AA9-A670-4756-8901-E0E047E7C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4" y="3706741"/>
            <a:ext cx="720000" cy="72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DD7468-0A39-4EB1-8F3F-3904DEFBE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6995" y="1557184"/>
            <a:ext cx="1125874" cy="5924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BD13029-6BE7-439F-B523-C1B58E5713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0773" y="1493389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DB926-619C-413C-9AAA-E9837FC5E5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1" y="3706741"/>
            <a:ext cx="720000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7B764E-996B-4299-8DD5-95EB70C37C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73" y="3616741"/>
            <a:ext cx="900000" cy="90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6E7126C-DC84-4B79-B7F8-26C0BE4781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0835" y="3706741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4CFB93-1689-4377-A03E-AB9C095E6569}"/>
              </a:ext>
            </a:extLst>
          </p:cNvPr>
          <p:cNvSpPr txBox="1"/>
          <p:nvPr/>
        </p:nvSpPr>
        <p:spPr>
          <a:xfrm>
            <a:off x="994905" y="222910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68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FDFCB-BC0C-4BAF-B634-1F4DD7CE892A}"/>
              </a:ext>
            </a:extLst>
          </p:cNvPr>
          <p:cNvSpPr txBox="1"/>
          <p:nvPr/>
        </p:nvSpPr>
        <p:spPr>
          <a:xfrm>
            <a:off x="2481091" y="2243136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136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348303-DEAA-43EA-8C5E-F589128F5A74}"/>
              </a:ext>
            </a:extLst>
          </p:cNvPr>
          <p:cNvSpPr txBox="1"/>
          <p:nvPr/>
        </p:nvSpPr>
        <p:spPr>
          <a:xfrm>
            <a:off x="4070802" y="2294060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DE4689-3C6C-4F61-BC66-BAE317793A20}"/>
              </a:ext>
            </a:extLst>
          </p:cNvPr>
          <p:cNvSpPr txBox="1"/>
          <p:nvPr/>
        </p:nvSpPr>
        <p:spPr>
          <a:xfrm>
            <a:off x="5810773" y="2294060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1450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5AACEB-C823-4A1C-A143-E49A6141D26A}"/>
              </a:ext>
            </a:extLst>
          </p:cNvPr>
          <p:cNvSpPr txBox="1"/>
          <p:nvPr/>
        </p:nvSpPr>
        <p:spPr>
          <a:xfrm>
            <a:off x="7301451" y="2307448"/>
            <a:ext cx="85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5000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8585-7F58-4A0A-A3B1-E08204D5FDF3}"/>
              </a:ext>
            </a:extLst>
          </p:cNvPr>
          <p:cNvSpPr txBox="1"/>
          <p:nvPr/>
        </p:nvSpPr>
        <p:spPr>
          <a:xfrm>
            <a:off x="994904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115571-0A4D-4C4B-B310-D08F8D3A20EA}"/>
              </a:ext>
            </a:extLst>
          </p:cNvPr>
          <p:cNvSpPr txBox="1"/>
          <p:nvPr/>
        </p:nvSpPr>
        <p:spPr>
          <a:xfrm>
            <a:off x="2481091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F0F16-EE20-432A-A534-51BEF88D3E98}"/>
              </a:ext>
            </a:extLst>
          </p:cNvPr>
          <p:cNvSpPr txBox="1"/>
          <p:nvPr/>
        </p:nvSpPr>
        <p:spPr>
          <a:xfrm>
            <a:off x="4242476" y="4599909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30509D-F343-48DF-879C-55962DB82D62}"/>
              </a:ext>
            </a:extLst>
          </p:cNvPr>
          <p:cNvSpPr txBox="1"/>
          <p:nvPr/>
        </p:nvSpPr>
        <p:spPr>
          <a:xfrm>
            <a:off x="5810773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4A0AA-946E-42E2-8043-886BCB5876A3}"/>
              </a:ext>
            </a:extLst>
          </p:cNvPr>
          <p:cNvSpPr txBox="1"/>
          <p:nvPr/>
        </p:nvSpPr>
        <p:spPr>
          <a:xfrm>
            <a:off x="7370834" y="457253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6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534215-6BA1-4724-AE0A-BCB95480CBEE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CONTEXTE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4376E-C6EA-4FA3-BF38-86DE40D16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3438524"/>
            <a:ext cx="1628775" cy="16287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46AD4-A732-46CB-8A68-26D1C1A2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9C5918-1866-4593-A5D8-B0D461CBD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5919" y="1807559"/>
            <a:ext cx="3405188" cy="8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67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D8FCB-9B7D-4154-80CE-D3420A55D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51" y="265004"/>
            <a:ext cx="6328298" cy="51849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5D70-6A80-4EE2-B384-530A0220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5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1954</TotalTime>
  <Words>3913</Words>
  <Application>Microsoft Office PowerPoint</Application>
  <PresentationFormat>On-screen Show (16:10)</PresentationFormat>
  <Paragraphs>807</Paragraphs>
  <Slides>77</Slides>
  <Notes>70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Calibri Light</vt:lpstr>
      <vt:lpstr>Cera PRO</vt:lpstr>
      <vt:lpstr>dejavu sans mono, monospace</vt:lpstr>
      <vt:lpstr>Futura Lt BT</vt:lpstr>
      <vt:lpstr>Futura Lt BT, sans-serif</vt:lpstr>
      <vt:lpstr>Proxima Nova Rg</vt:lpstr>
      <vt:lpstr>Proxima Nova Soft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john</dc:creator>
  <cp:lastModifiedBy>John john</cp:lastModifiedBy>
  <cp:revision>180</cp:revision>
  <dcterms:created xsi:type="dcterms:W3CDTF">2020-02-29T17:01:22Z</dcterms:created>
  <dcterms:modified xsi:type="dcterms:W3CDTF">2020-03-10T08:40:35Z</dcterms:modified>
</cp:coreProperties>
</file>